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notesSlides/notesSlide6.xml" ContentType="application/vnd.openxmlformats-officedocument.presentationml.notes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handoutMasterIdLst>
    <p:handoutMasterId r:id="rId9"/>
  </p:handoutMasterIdLst>
  <p:sldIdLst>
    <p:sldId id="256" r:id="rId2"/>
    <p:sldId id="258" r:id="rId3"/>
    <p:sldId id="259" r:id="rId4"/>
    <p:sldId id="261" r:id="rId5"/>
    <p:sldId id="262" r:id="rId6"/>
    <p:sldId id="263"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97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7F03B6-2279-46A3-B6CD-8B6ACF385E4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3142BCC2-30C6-44CB-9324-6FBBB9205754}">
      <dgm:prSet phldrT="[Text]" custT="1"/>
      <dgm:spPr/>
      <dgm:t>
        <a:bodyPr/>
        <a:lstStyle/>
        <a:p>
          <a:r>
            <a:rPr lang="el-GR" sz="1600" dirty="0" smtClean="0"/>
            <a:t>Με τη βοήθεια της βαρύτητας  έχουμε την δυνατότητα να παράγουμε ρεύμα απο τα υδροηλεκτρικά εργοστάσια.</a:t>
          </a:r>
          <a:endParaRPr lang="el-GR" sz="1600" dirty="0"/>
        </a:p>
      </dgm:t>
    </dgm:pt>
    <dgm:pt modelId="{225F5AD1-24EF-46D9-83DE-AA5788028F31}" type="parTrans" cxnId="{4433C264-788C-4181-88AD-6FB885EF9B24}">
      <dgm:prSet/>
      <dgm:spPr/>
      <dgm:t>
        <a:bodyPr/>
        <a:lstStyle/>
        <a:p>
          <a:endParaRPr lang="el-GR"/>
        </a:p>
      </dgm:t>
    </dgm:pt>
    <dgm:pt modelId="{22AFFBE5-F414-42CE-9195-4F0F57F1903C}" type="sibTrans" cxnId="{4433C264-788C-4181-88AD-6FB885EF9B24}">
      <dgm:prSet/>
      <dgm:spPr/>
      <dgm:t>
        <a:bodyPr/>
        <a:lstStyle/>
        <a:p>
          <a:endParaRPr lang="el-GR"/>
        </a:p>
      </dgm:t>
    </dgm:pt>
    <dgm:pt modelId="{4D9CC225-16EA-4B4C-94C1-E9FF72A74940}">
      <dgm:prSet phldrT="[Text]" custT="1"/>
      <dgm:spPr/>
      <dgm:t>
        <a:bodyPr/>
        <a:lstStyle/>
        <a:p>
          <a:r>
            <a:rPr lang="el-GR" sz="1600" dirty="0" smtClean="0"/>
            <a:t>Η σωστή λειτουργία ενός μεγάλου αριθμού μηχανών,συσκευών και συστημάτων εξαρτάται με κάποιο τρόπο απο τη βαρύτητα.</a:t>
          </a:r>
          <a:endParaRPr lang="el-GR" sz="1600" dirty="0"/>
        </a:p>
      </dgm:t>
    </dgm:pt>
    <dgm:pt modelId="{A36759B6-AC70-46DE-8BAB-E269909754D0}" type="parTrans" cxnId="{A7353367-2E2E-427C-A3BB-E26818F43E0B}">
      <dgm:prSet/>
      <dgm:spPr/>
      <dgm:t>
        <a:bodyPr/>
        <a:lstStyle/>
        <a:p>
          <a:endParaRPr lang="el-GR"/>
        </a:p>
      </dgm:t>
    </dgm:pt>
    <dgm:pt modelId="{9EF4B59D-A06C-4532-ABE6-9CE8891D6A16}" type="sibTrans" cxnId="{A7353367-2E2E-427C-A3BB-E26818F43E0B}">
      <dgm:prSet/>
      <dgm:spPr/>
      <dgm:t>
        <a:bodyPr/>
        <a:lstStyle/>
        <a:p>
          <a:endParaRPr lang="el-GR"/>
        </a:p>
      </dgm:t>
    </dgm:pt>
    <dgm:pt modelId="{2F8E3052-E0A5-4582-83D6-5FD6EB758CD3}">
      <dgm:prSet phldrT="[Text]" custT="1"/>
      <dgm:spPr/>
      <dgm:t>
        <a:bodyPr/>
        <a:lstStyle/>
        <a:p>
          <a:r>
            <a:rPr lang="el-GR" sz="1600" dirty="0" smtClean="0"/>
            <a:t>Η διαφορά στο ύψος μπορεί να χρησιμεύσει σαν πίεση σε ένα υγρό όταν μιλάμε για ένα υδραγωγείο ή για έναν ιατρικό ορό. </a:t>
          </a:r>
          <a:endParaRPr lang="el-GR" sz="1600" dirty="0"/>
        </a:p>
      </dgm:t>
    </dgm:pt>
    <dgm:pt modelId="{E769F618-910F-4812-A588-1042880CDF8F}" type="parTrans" cxnId="{A7C7A013-7516-491A-8E32-FBCD405C3A81}">
      <dgm:prSet/>
      <dgm:spPr/>
      <dgm:t>
        <a:bodyPr/>
        <a:lstStyle/>
        <a:p>
          <a:endParaRPr lang="el-GR"/>
        </a:p>
      </dgm:t>
    </dgm:pt>
    <dgm:pt modelId="{987C605E-7164-4C0A-B691-36ABCF5F6951}" type="sibTrans" cxnId="{A7C7A013-7516-491A-8E32-FBCD405C3A81}">
      <dgm:prSet/>
      <dgm:spPr/>
      <dgm:t>
        <a:bodyPr/>
        <a:lstStyle/>
        <a:p>
          <a:endParaRPr lang="el-GR"/>
        </a:p>
      </dgm:t>
    </dgm:pt>
    <dgm:pt modelId="{4C3B883E-5A99-4E6D-B847-E2B662EDDFEB}" type="pres">
      <dgm:prSet presAssocID="{977F03B6-2279-46A3-B6CD-8B6ACF385E4E}" presName="linear" presStyleCnt="0">
        <dgm:presLayoutVars>
          <dgm:dir/>
          <dgm:animLvl val="lvl"/>
          <dgm:resizeHandles val="exact"/>
        </dgm:presLayoutVars>
      </dgm:prSet>
      <dgm:spPr/>
    </dgm:pt>
    <dgm:pt modelId="{3B60C127-AD52-4EF6-96E2-9D1212492A53}" type="pres">
      <dgm:prSet presAssocID="{3142BCC2-30C6-44CB-9324-6FBBB9205754}" presName="parentLin" presStyleCnt="0"/>
      <dgm:spPr/>
    </dgm:pt>
    <dgm:pt modelId="{F541F171-92C5-4E4A-9E89-15C916324BBD}" type="pres">
      <dgm:prSet presAssocID="{3142BCC2-30C6-44CB-9324-6FBBB9205754}" presName="parentLeftMargin" presStyleLbl="node1" presStyleIdx="0" presStyleCnt="3"/>
      <dgm:spPr/>
    </dgm:pt>
    <dgm:pt modelId="{058D2B19-7279-419A-B07F-8C4A90F57138}" type="pres">
      <dgm:prSet presAssocID="{3142BCC2-30C6-44CB-9324-6FBBB9205754}" presName="parentText" presStyleLbl="node1" presStyleIdx="0" presStyleCnt="3" custScaleX="142857" custScaleY="99907">
        <dgm:presLayoutVars>
          <dgm:chMax val="0"/>
          <dgm:bulletEnabled val="1"/>
        </dgm:presLayoutVars>
      </dgm:prSet>
      <dgm:spPr/>
      <dgm:t>
        <a:bodyPr/>
        <a:lstStyle/>
        <a:p>
          <a:endParaRPr lang="el-GR"/>
        </a:p>
      </dgm:t>
    </dgm:pt>
    <dgm:pt modelId="{20B501D6-8FA2-4913-95B5-1BB3E10A777C}" type="pres">
      <dgm:prSet presAssocID="{3142BCC2-30C6-44CB-9324-6FBBB9205754}" presName="negativeSpace" presStyleCnt="0"/>
      <dgm:spPr/>
    </dgm:pt>
    <dgm:pt modelId="{B80CD1E4-7C5E-42B8-ADB5-4D2C7EE583BA}" type="pres">
      <dgm:prSet presAssocID="{3142BCC2-30C6-44CB-9324-6FBBB9205754}" presName="childText" presStyleLbl="conFgAcc1" presStyleIdx="0" presStyleCnt="3">
        <dgm:presLayoutVars>
          <dgm:bulletEnabled val="1"/>
        </dgm:presLayoutVars>
      </dgm:prSet>
      <dgm:spPr/>
    </dgm:pt>
    <dgm:pt modelId="{E4C8DED8-6D11-4AFC-87F5-3E6AA6CF16E8}" type="pres">
      <dgm:prSet presAssocID="{22AFFBE5-F414-42CE-9195-4F0F57F1903C}" presName="spaceBetweenRectangles" presStyleCnt="0"/>
      <dgm:spPr/>
    </dgm:pt>
    <dgm:pt modelId="{DC4809DD-2BCA-49FD-B4DF-BF9CC06268F5}" type="pres">
      <dgm:prSet presAssocID="{4D9CC225-16EA-4B4C-94C1-E9FF72A74940}" presName="parentLin" presStyleCnt="0"/>
      <dgm:spPr/>
    </dgm:pt>
    <dgm:pt modelId="{18689101-BA6A-4BCA-858A-76A379EBEF45}" type="pres">
      <dgm:prSet presAssocID="{4D9CC225-16EA-4B4C-94C1-E9FF72A74940}" presName="parentLeftMargin" presStyleLbl="node1" presStyleIdx="0" presStyleCnt="3"/>
      <dgm:spPr/>
    </dgm:pt>
    <dgm:pt modelId="{4483EF03-3343-44FC-B7FC-61E2081FE5B4}" type="pres">
      <dgm:prSet presAssocID="{4D9CC225-16EA-4B4C-94C1-E9FF72A74940}" presName="parentText" presStyleLbl="node1" presStyleIdx="1" presStyleCnt="3" custScaleX="142857" custScaleY="125261">
        <dgm:presLayoutVars>
          <dgm:chMax val="0"/>
          <dgm:bulletEnabled val="1"/>
        </dgm:presLayoutVars>
      </dgm:prSet>
      <dgm:spPr/>
      <dgm:t>
        <a:bodyPr/>
        <a:lstStyle/>
        <a:p>
          <a:endParaRPr lang="el-GR"/>
        </a:p>
      </dgm:t>
    </dgm:pt>
    <dgm:pt modelId="{8B2BD7D6-94A9-424A-A651-E0501B09DC8E}" type="pres">
      <dgm:prSet presAssocID="{4D9CC225-16EA-4B4C-94C1-E9FF72A74940}" presName="negativeSpace" presStyleCnt="0"/>
      <dgm:spPr/>
    </dgm:pt>
    <dgm:pt modelId="{9C2D92EC-A468-4A02-966D-ADE1DB5C4DC2}" type="pres">
      <dgm:prSet presAssocID="{4D9CC225-16EA-4B4C-94C1-E9FF72A74940}" presName="childText" presStyleLbl="conFgAcc1" presStyleIdx="1" presStyleCnt="3">
        <dgm:presLayoutVars>
          <dgm:bulletEnabled val="1"/>
        </dgm:presLayoutVars>
      </dgm:prSet>
      <dgm:spPr/>
    </dgm:pt>
    <dgm:pt modelId="{2D08299F-D3DC-48CA-8132-A0F6884E6BF2}" type="pres">
      <dgm:prSet presAssocID="{9EF4B59D-A06C-4532-ABE6-9CE8891D6A16}" presName="spaceBetweenRectangles" presStyleCnt="0"/>
      <dgm:spPr/>
    </dgm:pt>
    <dgm:pt modelId="{D6377069-38E6-4582-B64A-AF7570362516}" type="pres">
      <dgm:prSet presAssocID="{2F8E3052-E0A5-4582-83D6-5FD6EB758CD3}" presName="parentLin" presStyleCnt="0"/>
      <dgm:spPr/>
    </dgm:pt>
    <dgm:pt modelId="{72A5DC73-26E9-4C5E-8FA1-3B6222DE8067}" type="pres">
      <dgm:prSet presAssocID="{2F8E3052-E0A5-4582-83D6-5FD6EB758CD3}" presName="parentLeftMargin" presStyleLbl="node1" presStyleIdx="1" presStyleCnt="3"/>
      <dgm:spPr/>
    </dgm:pt>
    <dgm:pt modelId="{3B3CEA22-4D23-4E5D-A7D8-B31CEF99D6A4}" type="pres">
      <dgm:prSet presAssocID="{2F8E3052-E0A5-4582-83D6-5FD6EB758CD3}" presName="parentText" presStyleLbl="node1" presStyleIdx="2" presStyleCnt="3" custScaleX="142997" custScaleY="101967" custLinFactNeighborX="-12389" custLinFactNeighborY="135">
        <dgm:presLayoutVars>
          <dgm:chMax val="0"/>
          <dgm:bulletEnabled val="1"/>
        </dgm:presLayoutVars>
      </dgm:prSet>
      <dgm:spPr/>
      <dgm:t>
        <a:bodyPr/>
        <a:lstStyle/>
        <a:p>
          <a:endParaRPr lang="el-GR"/>
        </a:p>
      </dgm:t>
    </dgm:pt>
    <dgm:pt modelId="{3FA7CF68-DD5E-4C8B-9E75-F5D6F10409F8}" type="pres">
      <dgm:prSet presAssocID="{2F8E3052-E0A5-4582-83D6-5FD6EB758CD3}" presName="negativeSpace" presStyleCnt="0"/>
      <dgm:spPr/>
    </dgm:pt>
    <dgm:pt modelId="{18C9BA62-8714-4171-A8F0-A5260062E92F}" type="pres">
      <dgm:prSet presAssocID="{2F8E3052-E0A5-4582-83D6-5FD6EB758CD3}" presName="childText" presStyleLbl="conFgAcc1" presStyleIdx="2" presStyleCnt="3">
        <dgm:presLayoutVars>
          <dgm:bulletEnabled val="1"/>
        </dgm:presLayoutVars>
      </dgm:prSet>
      <dgm:spPr/>
    </dgm:pt>
  </dgm:ptLst>
  <dgm:cxnLst>
    <dgm:cxn modelId="{259CECE3-51DA-403E-9521-C7B4AE547964}" type="presOf" srcId="{3142BCC2-30C6-44CB-9324-6FBBB9205754}" destId="{F541F171-92C5-4E4A-9E89-15C916324BBD}" srcOrd="0" destOrd="0" presId="urn:microsoft.com/office/officeart/2005/8/layout/list1"/>
    <dgm:cxn modelId="{A1B00991-41DF-4990-ADB1-1D679BEA9A95}" type="presOf" srcId="{4D9CC225-16EA-4B4C-94C1-E9FF72A74940}" destId="{4483EF03-3343-44FC-B7FC-61E2081FE5B4}" srcOrd="1" destOrd="0" presId="urn:microsoft.com/office/officeart/2005/8/layout/list1"/>
    <dgm:cxn modelId="{7526F1C8-8B35-46F0-A329-D6289D4B3654}" type="presOf" srcId="{2F8E3052-E0A5-4582-83D6-5FD6EB758CD3}" destId="{72A5DC73-26E9-4C5E-8FA1-3B6222DE8067}" srcOrd="0" destOrd="0" presId="urn:microsoft.com/office/officeart/2005/8/layout/list1"/>
    <dgm:cxn modelId="{4433C264-788C-4181-88AD-6FB885EF9B24}" srcId="{977F03B6-2279-46A3-B6CD-8B6ACF385E4E}" destId="{3142BCC2-30C6-44CB-9324-6FBBB9205754}" srcOrd="0" destOrd="0" parTransId="{225F5AD1-24EF-46D9-83DE-AA5788028F31}" sibTransId="{22AFFBE5-F414-42CE-9195-4F0F57F1903C}"/>
    <dgm:cxn modelId="{AC101E92-6DDC-449B-80A0-752AA7351B12}" type="presOf" srcId="{2F8E3052-E0A5-4582-83D6-5FD6EB758CD3}" destId="{3B3CEA22-4D23-4E5D-A7D8-B31CEF99D6A4}" srcOrd="1" destOrd="0" presId="urn:microsoft.com/office/officeart/2005/8/layout/list1"/>
    <dgm:cxn modelId="{A7C7A013-7516-491A-8E32-FBCD405C3A81}" srcId="{977F03B6-2279-46A3-B6CD-8B6ACF385E4E}" destId="{2F8E3052-E0A5-4582-83D6-5FD6EB758CD3}" srcOrd="2" destOrd="0" parTransId="{E769F618-910F-4812-A588-1042880CDF8F}" sibTransId="{987C605E-7164-4C0A-B691-36ABCF5F6951}"/>
    <dgm:cxn modelId="{CE63F9DC-2054-4441-BEBA-A50AE4B209E2}" type="presOf" srcId="{4D9CC225-16EA-4B4C-94C1-E9FF72A74940}" destId="{18689101-BA6A-4BCA-858A-76A379EBEF45}" srcOrd="0" destOrd="0" presId="urn:microsoft.com/office/officeart/2005/8/layout/list1"/>
    <dgm:cxn modelId="{0A505147-0C25-47B9-B14F-B7750C4AB7A5}" type="presOf" srcId="{977F03B6-2279-46A3-B6CD-8B6ACF385E4E}" destId="{4C3B883E-5A99-4E6D-B847-E2B662EDDFEB}" srcOrd="0" destOrd="0" presId="urn:microsoft.com/office/officeart/2005/8/layout/list1"/>
    <dgm:cxn modelId="{894A991A-088F-43B1-8CD8-E73E0D745EEE}" type="presOf" srcId="{3142BCC2-30C6-44CB-9324-6FBBB9205754}" destId="{058D2B19-7279-419A-B07F-8C4A90F57138}" srcOrd="1" destOrd="0" presId="urn:microsoft.com/office/officeart/2005/8/layout/list1"/>
    <dgm:cxn modelId="{A7353367-2E2E-427C-A3BB-E26818F43E0B}" srcId="{977F03B6-2279-46A3-B6CD-8B6ACF385E4E}" destId="{4D9CC225-16EA-4B4C-94C1-E9FF72A74940}" srcOrd="1" destOrd="0" parTransId="{A36759B6-AC70-46DE-8BAB-E269909754D0}" sibTransId="{9EF4B59D-A06C-4532-ABE6-9CE8891D6A16}"/>
    <dgm:cxn modelId="{030D269D-F19D-4A17-AF7F-8922954331DA}" type="presParOf" srcId="{4C3B883E-5A99-4E6D-B847-E2B662EDDFEB}" destId="{3B60C127-AD52-4EF6-96E2-9D1212492A53}" srcOrd="0" destOrd="0" presId="urn:microsoft.com/office/officeart/2005/8/layout/list1"/>
    <dgm:cxn modelId="{0DE67B82-DACB-4782-AB1A-39507FE64D85}" type="presParOf" srcId="{3B60C127-AD52-4EF6-96E2-9D1212492A53}" destId="{F541F171-92C5-4E4A-9E89-15C916324BBD}" srcOrd="0" destOrd="0" presId="urn:microsoft.com/office/officeart/2005/8/layout/list1"/>
    <dgm:cxn modelId="{785390A4-FCFE-4D03-9EDE-2E1A1AABCB6A}" type="presParOf" srcId="{3B60C127-AD52-4EF6-96E2-9D1212492A53}" destId="{058D2B19-7279-419A-B07F-8C4A90F57138}" srcOrd="1" destOrd="0" presId="urn:microsoft.com/office/officeart/2005/8/layout/list1"/>
    <dgm:cxn modelId="{DC85DDEE-AF2C-4D18-B577-3FA6F99ACB88}" type="presParOf" srcId="{4C3B883E-5A99-4E6D-B847-E2B662EDDFEB}" destId="{20B501D6-8FA2-4913-95B5-1BB3E10A777C}" srcOrd="1" destOrd="0" presId="urn:microsoft.com/office/officeart/2005/8/layout/list1"/>
    <dgm:cxn modelId="{E5A9B337-1BF2-46D7-8502-A170EF1255E1}" type="presParOf" srcId="{4C3B883E-5A99-4E6D-B847-E2B662EDDFEB}" destId="{B80CD1E4-7C5E-42B8-ADB5-4D2C7EE583BA}" srcOrd="2" destOrd="0" presId="urn:microsoft.com/office/officeart/2005/8/layout/list1"/>
    <dgm:cxn modelId="{ECBEC2DB-9946-4FCE-A204-93B912B606FB}" type="presParOf" srcId="{4C3B883E-5A99-4E6D-B847-E2B662EDDFEB}" destId="{E4C8DED8-6D11-4AFC-87F5-3E6AA6CF16E8}" srcOrd="3" destOrd="0" presId="urn:microsoft.com/office/officeart/2005/8/layout/list1"/>
    <dgm:cxn modelId="{1CA59B00-CB5A-472F-9C92-27D125A6443B}" type="presParOf" srcId="{4C3B883E-5A99-4E6D-B847-E2B662EDDFEB}" destId="{DC4809DD-2BCA-49FD-B4DF-BF9CC06268F5}" srcOrd="4" destOrd="0" presId="urn:microsoft.com/office/officeart/2005/8/layout/list1"/>
    <dgm:cxn modelId="{CBDA3BBA-5AF8-4332-ACBC-5B7303491A69}" type="presParOf" srcId="{DC4809DD-2BCA-49FD-B4DF-BF9CC06268F5}" destId="{18689101-BA6A-4BCA-858A-76A379EBEF45}" srcOrd="0" destOrd="0" presId="urn:microsoft.com/office/officeart/2005/8/layout/list1"/>
    <dgm:cxn modelId="{B73B5110-3B95-4474-B2A2-65C9789656EE}" type="presParOf" srcId="{DC4809DD-2BCA-49FD-B4DF-BF9CC06268F5}" destId="{4483EF03-3343-44FC-B7FC-61E2081FE5B4}" srcOrd="1" destOrd="0" presId="urn:microsoft.com/office/officeart/2005/8/layout/list1"/>
    <dgm:cxn modelId="{5805FDD5-8E8D-4B16-A65C-8EBC62D1700E}" type="presParOf" srcId="{4C3B883E-5A99-4E6D-B847-E2B662EDDFEB}" destId="{8B2BD7D6-94A9-424A-A651-E0501B09DC8E}" srcOrd="5" destOrd="0" presId="urn:microsoft.com/office/officeart/2005/8/layout/list1"/>
    <dgm:cxn modelId="{32B7A40B-2287-4301-A598-BA7EDA66BB60}" type="presParOf" srcId="{4C3B883E-5A99-4E6D-B847-E2B662EDDFEB}" destId="{9C2D92EC-A468-4A02-966D-ADE1DB5C4DC2}" srcOrd="6" destOrd="0" presId="urn:microsoft.com/office/officeart/2005/8/layout/list1"/>
    <dgm:cxn modelId="{A7A869E5-CBAB-4F7E-BC51-F01FF7B42157}" type="presParOf" srcId="{4C3B883E-5A99-4E6D-B847-E2B662EDDFEB}" destId="{2D08299F-D3DC-48CA-8132-A0F6884E6BF2}" srcOrd="7" destOrd="0" presId="urn:microsoft.com/office/officeart/2005/8/layout/list1"/>
    <dgm:cxn modelId="{610D2E80-B4BB-4F24-9C9E-0AF48CBC0F3A}" type="presParOf" srcId="{4C3B883E-5A99-4E6D-B847-E2B662EDDFEB}" destId="{D6377069-38E6-4582-B64A-AF7570362516}" srcOrd="8" destOrd="0" presId="urn:microsoft.com/office/officeart/2005/8/layout/list1"/>
    <dgm:cxn modelId="{1603C461-8E3C-4968-8F00-01FE44EDC18B}" type="presParOf" srcId="{D6377069-38E6-4582-B64A-AF7570362516}" destId="{72A5DC73-26E9-4C5E-8FA1-3B6222DE8067}" srcOrd="0" destOrd="0" presId="urn:microsoft.com/office/officeart/2005/8/layout/list1"/>
    <dgm:cxn modelId="{ED91BD12-0159-4F7E-A7F6-4A142B94EB9C}" type="presParOf" srcId="{D6377069-38E6-4582-B64A-AF7570362516}" destId="{3B3CEA22-4D23-4E5D-A7D8-B31CEF99D6A4}" srcOrd="1" destOrd="0" presId="urn:microsoft.com/office/officeart/2005/8/layout/list1"/>
    <dgm:cxn modelId="{CD27B3C2-A680-463E-96F3-4BEE4C375C15}" type="presParOf" srcId="{4C3B883E-5A99-4E6D-B847-E2B662EDDFEB}" destId="{3FA7CF68-DD5E-4C8B-9E75-F5D6F10409F8}" srcOrd="9" destOrd="0" presId="urn:microsoft.com/office/officeart/2005/8/layout/list1"/>
    <dgm:cxn modelId="{EB361EBA-C25C-4DDE-99DF-3F253F944643}" type="presParOf" srcId="{4C3B883E-5A99-4E6D-B847-E2B662EDDFEB}" destId="{18C9BA62-8714-4171-A8F0-A5260062E92F}"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C80487-F8B7-4FC5-8340-87A669044F65}" type="datetimeFigureOut">
              <a:rPr lang="el-GR" smtClean="0"/>
              <a:t>25/4/2018</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 </a:t>
            </a:r>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1084F3-9AC7-452B-B2D6-CD01DAE2015A}" type="slidenum">
              <a:rPr lang="el-GR" smtClean="0"/>
              <a:t>‹#›</a:t>
            </a:fld>
            <a:endParaRPr lang="el-G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F932D2-0FF1-4841-9855-2D0885A33FE3}" type="datetimeFigureOut">
              <a:rPr lang="el-GR" smtClean="0"/>
              <a:t>25/4/2018</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 </a:t>
            </a:r>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BF1DC9-9CF4-489E-95A6-15AA0FFECBC4}" type="slidenum">
              <a:rPr lang="el-GR" smtClean="0"/>
              <a:t>‹#›</a:t>
            </a:fld>
            <a:endParaRPr lang="el-GR"/>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1</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2</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3</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4</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5</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A8BF1DC9-9CF4-489E-95A6-15AA0FFECBC4}" type="slidenum">
              <a:rPr lang="el-GR" smtClean="0"/>
              <a:t>6</a:t>
            </a:fld>
            <a:endParaRPr lang="el-GR"/>
          </a:p>
        </p:txBody>
      </p:sp>
      <p:sp>
        <p:nvSpPr>
          <p:cNvPr id="5" name="Footer Placeholder 4"/>
          <p:cNvSpPr>
            <a:spLocks noGrp="1"/>
          </p:cNvSpPr>
          <p:nvPr>
            <p:ph type="ftr" sz="quarter" idx="11"/>
          </p:nvPr>
        </p:nvSpPr>
        <p:spPr/>
        <p:txBody>
          <a:bodyPr/>
          <a:lstStyle/>
          <a:p>
            <a:r>
              <a:rPr lang="el-GR" smtClean="0"/>
              <a:t>«Η βαρύτητα» </a:t>
            </a:r>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5BC5F778-8E8C-44EE-AD8C-6A0C6F4BBB9E}" type="datetimeFigureOut">
              <a:rPr lang="el-GR" smtClean="0"/>
              <a:t>25/4/2018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5BC5F778-8E8C-44EE-AD8C-6A0C6F4BBB9E}" type="datetimeFigureOut">
              <a:rPr lang="el-GR" smtClean="0"/>
              <a:t>25/4/2018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5BC5F778-8E8C-44EE-AD8C-6A0C6F4BBB9E}" type="datetimeFigureOut">
              <a:rPr lang="el-GR" smtClean="0"/>
              <a:t>25/4/2018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5BC5F778-8E8C-44EE-AD8C-6A0C6F4BBB9E}" type="datetimeFigureOut">
              <a:rPr lang="el-GR" smtClean="0"/>
              <a:t>25/4/2018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5F778-8E8C-44EE-AD8C-6A0C6F4BBB9E}" type="datetimeFigureOut">
              <a:rPr lang="el-GR" smtClean="0"/>
              <a:t>25/4/2018</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5BC5F778-8E8C-44EE-AD8C-6A0C6F4BBB9E}" type="datetimeFigureOut">
              <a:rPr lang="el-GR" smtClean="0"/>
              <a:t>25/4/2018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5BC5F778-8E8C-44EE-AD8C-6A0C6F4BBB9E}" type="datetimeFigureOut">
              <a:rPr lang="el-GR" smtClean="0"/>
              <a:t>25/4/2018</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5BC5F778-8E8C-44EE-AD8C-6A0C6F4BBB9E}" type="datetimeFigureOut">
              <a:rPr lang="el-GR" smtClean="0"/>
              <a:t>25/4/2018</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5F778-8E8C-44EE-AD8C-6A0C6F4BBB9E}" type="datetimeFigureOut">
              <a:rPr lang="el-GR" smtClean="0"/>
              <a:t>25/4/2018</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5F778-8E8C-44EE-AD8C-6A0C6F4BBB9E}" type="datetimeFigureOut">
              <a:rPr lang="el-GR" smtClean="0"/>
              <a:t>25/4/2018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5F778-8E8C-44EE-AD8C-6A0C6F4BBB9E}" type="datetimeFigureOut">
              <a:rPr lang="el-GR" smtClean="0"/>
              <a:t>25/4/2018</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69209F5-E4A5-4A74-955E-6A1860FBD682}" type="slidenum">
              <a:rPr lang="el-GR" smtClean="0"/>
              <a:t>‹#›</a:t>
            </a:fld>
            <a:endParaRPr lang="el-G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5F778-8E8C-44EE-AD8C-6A0C6F4BBB9E}" type="datetimeFigureOut">
              <a:rPr lang="el-GR" smtClean="0"/>
              <a:t>25/4/2018</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209F5-E4A5-4A74-955E-6A1860FBD682}"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gif"/><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sz="4400" dirty="0" smtClean="0"/>
              <a:t>Παρουσίαση της Βαρύτητας</a:t>
            </a:r>
            <a:r>
              <a:rPr lang="el-GR" dirty="0" smtClean="0"/>
              <a:t/>
            </a:r>
            <a:br>
              <a:rPr lang="el-GR" dirty="0" smtClean="0"/>
            </a:br>
            <a:endParaRPr lang="el-GR" dirty="0"/>
          </a:p>
        </p:txBody>
      </p:sp>
      <p:sp>
        <p:nvSpPr>
          <p:cNvPr id="3" name="Subtitle 2"/>
          <p:cNvSpPr>
            <a:spLocks noGrp="1"/>
          </p:cNvSpPr>
          <p:nvPr>
            <p:ph type="subTitle" idx="1"/>
          </p:nvPr>
        </p:nvSpPr>
        <p:spPr>
          <a:xfrm>
            <a:off x="1142976" y="2000240"/>
            <a:ext cx="6400800" cy="1752600"/>
          </a:xfrm>
        </p:spPr>
        <p:txBody>
          <a:bodyPr>
            <a:noAutofit/>
          </a:bodyPr>
          <a:lstStyle/>
          <a:p>
            <a:r>
              <a:rPr lang="el-GR" dirty="0" smtClean="0">
                <a:solidFill>
                  <a:schemeClr val="tx1"/>
                </a:solidFill>
              </a:rPr>
              <a:t>Μάθημα:</a:t>
            </a:r>
          </a:p>
          <a:p>
            <a:pPr algn="l"/>
            <a:r>
              <a:rPr lang="el-GR" dirty="0" smtClean="0">
                <a:solidFill>
                  <a:schemeClr val="tx1"/>
                </a:solidFill>
              </a:rPr>
              <a:t> Πληροφορική και Νέες Τεχνολογίες</a:t>
            </a:r>
          </a:p>
          <a:p>
            <a:r>
              <a:rPr lang="el-GR" dirty="0" smtClean="0">
                <a:solidFill>
                  <a:schemeClr val="tx1"/>
                </a:solidFill>
              </a:rPr>
              <a:t>ΕΡΓΑΣΙΑ : 2</a:t>
            </a:r>
            <a:r>
              <a:rPr lang="el-GR" baseline="30000" dirty="0" smtClean="0">
                <a:solidFill>
                  <a:schemeClr val="tx1"/>
                </a:solidFill>
              </a:rPr>
              <a:t>Η</a:t>
            </a:r>
            <a:endParaRPr lang="el-GR" baseline="30000" dirty="0">
              <a:solidFill>
                <a:schemeClr val="tx1"/>
              </a:solidFill>
            </a:endParaRPr>
          </a:p>
          <a:p>
            <a:pPr algn="l"/>
            <a:endParaRPr lang="el-GR" dirty="0" smtClean="0">
              <a:solidFill>
                <a:schemeClr val="tx1"/>
              </a:solidFill>
            </a:endParaRPr>
          </a:p>
          <a:p>
            <a:r>
              <a:rPr lang="el-GR" dirty="0" smtClean="0">
                <a:solidFill>
                  <a:schemeClr val="tx1"/>
                </a:solidFill>
              </a:rPr>
              <a:t>Φοιτήτρια: Μεταξά Ειρήνη</a:t>
            </a:r>
          </a:p>
          <a:p>
            <a:r>
              <a:rPr lang="el-GR" dirty="0" smtClean="0">
                <a:solidFill>
                  <a:schemeClr val="tx1"/>
                </a:solidFill>
              </a:rPr>
              <a:t>ΑΕΜ: 4057</a:t>
            </a:r>
          </a:p>
          <a:p>
            <a:r>
              <a:rPr lang="el-GR" dirty="0" smtClean="0">
                <a:solidFill>
                  <a:schemeClr val="tx1"/>
                </a:solidFill>
              </a:rPr>
              <a:t>Εξάμηνο: ΣΤ’</a:t>
            </a:r>
            <a:endParaRPr lang="el-GR" dirty="0">
              <a:solidFill>
                <a:schemeClr val="tx1"/>
              </a:solidFill>
            </a:endParaRPr>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1</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sz="4400" b="1" dirty="0" smtClean="0"/>
              <a:t>Η ΒΑΡΥΤΗΤΑ</a:t>
            </a:r>
            <a:endParaRPr lang="el-GR" b="1" dirty="0"/>
          </a:p>
        </p:txBody>
      </p:sp>
      <p:sp>
        <p:nvSpPr>
          <p:cNvPr id="3" name="Subtitle 2"/>
          <p:cNvSpPr>
            <a:spLocks noGrp="1"/>
          </p:cNvSpPr>
          <p:nvPr>
            <p:ph type="subTitle" idx="1"/>
          </p:nvPr>
        </p:nvSpPr>
        <p:spPr>
          <a:xfrm>
            <a:off x="0" y="1428736"/>
            <a:ext cx="8643966" cy="4929222"/>
          </a:xfrm>
        </p:spPr>
        <p:txBody>
          <a:bodyPr>
            <a:noAutofit/>
          </a:bodyPr>
          <a:lstStyle/>
          <a:p>
            <a:pPr algn="l"/>
            <a:r>
              <a:rPr lang="el-GR" b="1" dirty="0" smtClean="0">
                <a:solidFill>
                  <a:schemeClr val="tx1"/>
                </a:solidFill>
              </a:rPr>
              <a:t>Τι είναι η βαρύτητα;</a:t>
            </a:r>
          </a:p>
          <a:p>
            <a:pPr algn="l"/>
            <a:r>
              <a:rPr lang="el-GR" sz="2400" dirty="0">
                <a:solidFill>
                  <a:schemeClr val="tx1"/>
                </a:solidFill>
              </a:rPr>
              <a:t>Στη </a:t>
            </a:r>
            <a:r>
              <a:rPr lang="el-GR" sz="2400" dirty="0" smtClean="0">
                <a:solidFill>
                  <a:schemeClr val="tx1"/>
                </a:solidFill>
              </a:rPr>
              <a:t>φυσική,</a:t>
            </a:r>
            <a:r>
              <a:rPr lang="el-GR" sz="2400" dirty="0">
                <a:solidFill>
                  <a:schemeClr val="tx1"/>
                </a:solidFill>
              </a:rPr>
              <a:t>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sz="2400" i="1" dirty="0" smtClean="0">
                <a:solidFill>
                  <a:schemeClr val="tx1"/>
                </a:solidFill>
              </a:rPr>
              <a:t>μάζα του </a:t>
            </a:r>
            <a:r>
              <a:rPr lang="el-GR" sz="2400" i="1" dirty="0">
                <a:solidFill>
                  <a:schemeClr val="tx1"/>
                </a:solidFill>
              </a:rPr>
              <a:t>σώματος</a:t>
            </a:r>
            <a:r>
              <a:rPr lang="el-GR" sz="2400" dirty="0">
                <a:solidFill>
                  <a:schemeClr val="tx1"/>
                </a:solidFill>
              </a:rPr>
              <a:t>. Η δύναμη έλξης, που ονομάζεται βάρος, είναι μεγαλύτερη όταν τα σώματα είναι πλησιέστερα ή όταν έχουν μεγαλύτερη μάζα.</a:t>
            </a:r>
            <a:endParaRPr lang="el-GR" dirty="0" smtClean="0">
              <a:solidFill>
                <a:schemeClr val="tx1"/>
              </a:solidFill>
            </a:endParaRPr>
          </a:p>
          <a:p>
            <a:pPr algn="l"/>
            <a:endParaRPr lang="el-GR" b="1" dirty="0" smtClean="0">
              <a:solidFill>
                <a:schemeClr val="tx1"/>
              </a:solidFill>
            </a:endParaRPr>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2</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dirty="0" smtClean="0"/>
              <a:t>                 </a:t>
            </a:r>
            <a:r>
              <a:rPr lang="el-GR" sz="4400" dirty="0" smtClean="0"/>
              <a:t>Ποιός ανακάλυψε την βαρύτητα</a:t>
            </a:r>
            <a:r>
              <a:rPr lang="el-GR" sz="4000" dirty="0" smtClean="0"/>
              <a:t>;</a:t>
            </a:r>
            <a:endParaRPr lang="el-GR" sz="1600" dirty="0"/>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3</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sp>
        <p:nvSpPr>
          <p:cNvPr id="9" name="Subtitle 8"/>
          <p:cNvSpPr>
            <a:spLocks noGrp="1"/>
          </p:cNvSpPr>
          <p:nvPr>
            <p:ph type="subTitle" idx="1"/>
          </p:nvPr>
        </p:nvSpPr>
        <p:spPr>
          <a:xfrm>
            <a:off x="0" y="1428736"/>
            <a:ext cx="9144000" cy="3643338"/>
          </a:xfrm>
        </p:spPr>
        <p:txBody>
          <a:bodyPr>
            <a:noAutofit/>
          </a:bodyPr>
          <a:lstStyle/>
          <a:p>
            <a:pPr algn="l"/>
            <a:r>
              <a:rPr lang="el-GR" sz="1400" dirty="0">
                <a:solidFill>
                  <a:schemeClr val="tx1"/>
                </a:solidFill>
              </a:rPr>
              <a:t>Υπήρξαν πολλές θεωρίες για την βαρύτητα από την εποχή του Έλληνα φιλόσοφου </a:t>
            </a:r>
            <a:r>
              <a:rPr lang="el-GR" sz="1400" dirty="0" smtClean="0">
                <a:solidFill>
                  <a:schemeClr val="tx1"/>
                </a:solidFill>
              </a:rPr>
              <a:t>Αριστοτέλη τον </a:t>
            </a:r>
            <a:r>
              <a:rPr lang="el-GR" sz="1400" dirty="0">
                <a:solidFill>
                  <a:schemeClr val="tx1"/>
                </a:solidFill>
              </a:rPr>
              <a:t>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sz="1400" dirty="0" smtClean="0">
                <a:solidFill>
                  <a:schemeClr val="tx1"/>
                </a:solidFill>
              </a:rPr>
              <a:t>Βραχμαγκούπτα(Brahmagupta</a:t>
            </a:r>
            <a:r>
              <a:rPr lang="el-GR" sz="1400" dirty="0">
                <a:solidFill>
                  <a:schemeClr val="tx1"/>
                </a:solidFill>
              </a:rPr>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'gurutvā-karṣaṇam',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pPr algn="l"/>
            <a:r>
              <a:rPr lang="el-GR" sz="1400" dirty="0">
                <a:solidFill>
                  <a:schemeClr val="tx1"/>
                </a:solidFill>
              </a:rPr>
              <a:t>Εργαζόμενος πάνω σε αυτές τις ιδέες, το </a:t>
            </a:r>
            <a:r>
              <a:rPr lang="el-GR" sz="1400" dirty="0" smtClean="0">
                <a:solidFill>
                  <a:schemeClr val="tx1"/>
                </a:solidFill>
              </a:rPr>
              <a:t>1687</a:t>
            </a:r>
            <a:r>
              <a:rPr lang="el-GR" sz="1400" dirty="0">
                <a:solidFill>
                  <a:schemeClr val="tx1"/>
                </a:solidFill>
              </a:rPr>
              <a:t> ο Άγγλος μαθηματικός Σερ Ισαάκ Νεύτων (Sir Isaac Newton) δημοσίευσε το διάσημο έργο του "</a:t>
            </a:r>
            <a:r>
              <a:rPr lang="el-GR" sz="1400" dirty="0" smtClean="0">
                <a:solidFill>
                  <a:schemeClr val="tx1"/>
                </a:solidFill>
              </a:rPr>
              <a:t>Prin</a:t>
            </a:r>
            <a:r>
              <a:rPr lang="en-US" sz="1400" dirty="0" err="1" smtClean="0">
                <a:solidFill>
                  <a:schemeClr val="tx1"/>
                </a:solidFill>
              </a:rPr>
              <a:t>cipia</a:t>
            </a:r>
            <a:r>
              <a:rPr lang="en-US" sz="1400" dirty="0" smtClean="0">
                <a:solidFill>
                  <a:schemeClr val="tx1"/>
                </a:solidFill>
              </a:rPr>
              <a:t>’’</a:t>
            </a:r>
            <a:r>
              <a:rPr lang="el-GR" sz="1400" dirty="0" smtClean="0">
                <a:solidFill>
                  <a:schemeClr val="tx1"/>
                </a:solidFill>
              </a:rPr>
              <a:t>, </a:t>
            </a:r>
            <a:r>
              <a:rPr lang="el-GR" sz="1400" dirty="0">
                <a:solidFill>
                  <a:schemeClr val="tx1"/>
                </a:solidFill>
              </a:rPr>
              <a:t>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a:t>
            </a:r>
            <a:r>
              <a:rPr lang="el-GR" sz="1400" dirty="0" smtClean="0">
                <a:solidFill>
                  <a:schemeClr val="tx1"/>
                </a:solidFill>
              </a:rPr>
              <a:t>σύγχρονοι  μη σχετικιστικοί υπολογισμοί</a:t>
            </a:r>
            <a:r>
              <a:rPr lang="el-GR" sz="1400" dirty="0">
                <a:solidFill>
                  <a:schemeClr val="tx1"/>
                </a:solidFill>
              </a:rPr>
              <a:t> για τη βαρύτητα βασίζονται στο έργο του Νεύτωνα.</a:t>
            </a: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dirty="0" smtClean="0"/>
              <a:t>      </a:t>
            </a:r>
            <a:r>
              <a:rPr lang="el-GR" sz="4400" dirty="0" smtClean="0"/>
              <a:t>Πως μας επηρεάζει η Βαρύτητα;</a:t>
            </a:r>
            <a:r>
              <a:rPr lang="el-GR" dirty="0" smtClean="0"/>
              <a:t/>
            </a:r>
            <a:br>
              <a:rPr lang="el-GR" dirty="0" smtClean="0"/>
            </a:br>
            <a:endParaRPr lang="el-GR" dirty="0"/>
          </a:p>
        </p:txBody>
      </p:sp>
      <p:sp>
        <p:nvSpPr>
          <p:cNvPr id="3" name="Subtitle 2"/>
          <p:cNvSpPr>
            <a:spLocks noGrp="1"/>
          </p:cNvSpPr>
          <p:nvPr>
            <p:ph type="subTitle" idx="1"/>
          </p:nvPr>
        </p:nvSpPr>
        <p:spPr>
          <a:xfrm>
            <a:off x="0" y="1428736"/>
            <a:ext cx="9144000" cy="3714776"/>
          </a:xfrm>
        </p:spPr>
        <p:txBody>
          <a:bodyPr>
            <a:noAutofit/>
          </a:bodyPr>
          <a:lstStyle/>
          <a:p>
            <a:pPr algn="l"/>
            <a:endParaRPr lang="el-GR" baseline="30000" dirty="0">
              <a:solidFill>
                <a:schemeClr val="tx1"/>
              </a:solidFill>
            </a:endParaRPr>
          </a:p>
          <a:p>
            <a:pPr algn="l"/>
            <a:endParaRPr lang="el-GR" sz="1400" dirty="0" smtClean="0">
              <a:solidFill>
                <a:schemeClr val="tx1"/>
              </a:solidFill>
            </a:endParaRPr>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4</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graphicFrame>
        <p:nvGraphicFramePr>
          <p:cNvPr id="9" name="Diagram 8"/>
          <p:cNvGraphicFramePr/>
          <p:nvPr/>
        </p:nvGraphicFramePr>
        <p:xfrm>
          <a:off x="357158" y="1643050"/>
          <a:ext cx="8572560" cy="34290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sz="4400" dirty="0" smtClean="0"/>
              <a:t>Η Βαρύτητα στη σελήνη</a:t>
            </a:r>
            <a:r>
              <a:rPr lang="el-GR" dirty="0" smtClean="0"/>
              <a:t/>
            </a:r>
            <a:br>
              <a:rPr lang="el-GR" dirty="0" smtClean="0"/>
            </a:br>
            <a:endParaRPr lang="el-GR" dirty="0"/>
          </a:p>
        </p:txBody>
      </p:sp>
      <p:sp>
        <p:nvSpPr>
          <p:cNvPr id="3" name="Subtitle 2"/>
          <p:cNvSpPr>
            <a:spLocks noGrp="1"/>
          </p:cNvSpPr>
          <p:nvPr>
            <p:ph type="subTitle" idx="1"/>
          </p:nvPr>
        </p:nvSpPr>
        <p:spPr>
          <a:xfrm>
            <a:off x="0" y="1428736"/>
            <a:ext cx="9144000" cy="3571900"/>
          </a:xfrm>
        </p:spPr>
        <p:txBody>
          <a:bodyPr>
            <a:noAutofit/>
          </a:bodyPr>
          <a:lstStyle/>
          <a:p>
            <a:pPr algn="l"/>
            <a:r>
              <a:rPr lang="el-GR" sz="2000" dirty="0">
                <a:solidFill>
                  <a:schemeClr val="tx1"/>
                </a:solidFill>
              </a:rPr>
              <a:t>Από 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Η βαρυτική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a:t>
            </a:r>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5</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28736"/>
          </a:xfrm>
        </p:spPr>
        <p:style>
          <a:lnRef idx="2">
            <a:schemeClr val="dk1">
              <a:shade val="50000"/>
            </a:schemeClr>
          </a:lnRef>
          <a:fillRef idx="1">
            <a:schemeClr val="dk1"/>
          </a:fillRef>
          <a:effectRef idx="0">
            <a:schemeClr val="dk1"/>
          </a:effectRef>
          <a:fontRef idx="minor">
            <a:schemeClr val="lt1"/>
          </a:fontRef>
        </p:style>
        <p:txBody>
          <a:bodyPr>
            <a:normAutofit fontScale="90000"/>
          </a:bodyPr>
          <a:lstStyle/>
          <a:p>
            <a:pPr lvl="1" algn="ctr" rtl="0">
              <a:spcBef>
                <a:spcPct val="0"/>
              </a:spcBef>
            </a:pPr>
            <a:r>
              <a:rPr lang="el-GR" sz="1600" i="1" dirty="0" smtClean="0"/>
              <a:t>«</a:t>
            </a:r>
            <a:r>
              <a:rPr lang="el-GR" sz="1600" i="1" dirty="0"/>
              <a:t>Παιδαγωγικό Τμήμα Δημοτικής Εκπαίδευσης»</a:t>
            </a:r>
            <a:r>
              <a:rPr lang="el-GR" dirty="0"/>
              <a:t/>
            </a:r>
            <a:br>
              <a:rPr lang="el-GR" dirty="0"/>
            </a:br>
            <a:r>
              <a:rPr lang="en-US" dirty="0" smtClean="0"/>
              <a:t/>
            </a:r>
            <a:br>
              <a:rPr lang="en-US" dirty="0" smtClean="0"/>
            </a:br>
            <a:r>
              <a:rPr lang="el-GR" sz="4400" dirty="0" smtClean="0"/>
              <a:t>ΕΠΙΛΟΓΟΣ</a:t>
            </a:r>
            <a:r>
              <a:rPr lang="el-GR" dirty="0" smtClean="0"/>
              <a:t/>
            </a:r>
            <a:br>
              <a:rPr lang="el-GR" dirty="0" smtClean="0"/>
            </a:br>
            <a:endParaRPr lang="el-GR" dirty="0"/>
          </a:p>
        </p:txBody>
      </p:sp>
      <p:sp>
        <p:nvSpPr>
          <p:cNvPr id="3" name="Subtitle 2"/>
          <p:cNvSpPr>
            <a:spLocks noGrp="1"/>
          </p:cNvSpPr>
          <p:nvPr>
            <p:ph type="subTitle" idx="1"/>
          </p:nvPr>
        </p:nvSpPr>
        <p:spPr>
          <a:xfrm>
            <a:off x="1071538" y="1571612"/>
            <a:ext cx="6400800" cy="2071702"/>
          </a:xfrm>
        </p:spPr>
        <p:txBody>
          <a:bodyPr>
            <a:noAutofit/>
          </a:bodyPr>
          <a:lstStyle/>
          <a:p>
            <a:r>
              <a:rPr lang="el-GR" sz="5400" b="1" i="1" dirty="0" smtClean="0">
                <a:solidFill>
                  <a:schemeClr val="tx1"/>
                </a:solidFill>
              </a:rPr>
              <a:t>«</a:t>
            </a:r>
            <a:r>
              <a:rPr lang="el-GR" sz="5400" b="1" i="1" dirty="0">
                <a:solidFill>
                  <a:schemeClr val="tx1"/>
                </a:solidFill>
              </a:rPr>
              <a:t>Σας ευχαριστώ»</a:t>
            </a:r>
            <a:endParaRPr lang="en-US" sz="5400" b="1" i="1" dirty="0" smtClean="0">
              <a:solidFill>
                <a:schemeClr val="tx1"/>
              </a:solidFill>
            </a:endParaRPr>
          </a:p>
          <a:p>
            <a:endParaRPr lang="el-GR" sz="4000" b="1" i="1" dirty="0">
              <a:solidFill>
                <a:schemeClr val="tx1"/>
              </a:solidFill>
            </a:endParaRPr>
          </a:p>
        </p:txBody>
      </p:sp>
      <p:pic>
        <p:nvPicPr>
          <p:cNvPr id="1028" name="Picture 4" descr="C:\Users\User\AppData\Local\Microsoft\Windows\INetCache\IE\H4V7NX25\newton[1].gif"/>
          <p:cNvPicPr>
            <a:picLocks noChangeAspect="1" noChangeArrowheads="1"/>
          </p:cNvPicPr>
          <p:nvPr/>
        </p:nvPicPr>
        <p:blipFill>
          <a:blip r:embed="rId3"/>
          <a:srcRect/>
          <a:stretch>
            <a:fillRect/>
          </a:stretch>
        </p:blipFill>
        <p:spPr bwMode="auto">
          <a:xfrm>
            <a:off x="1" y="5079300"/>
            <a:ext cx="1285852" cy="1778700"/>
          </a:xfrm>
          <a:prstGeom prst="rect">
            <a:avLst/>
          </a:prstGeom>
          <a:noFill/>
        </p:spPr>
      </p:pic>
      <p:sp>
        <p:nvSpPr>
          <p:cNvPr id="7" name="Footer Placeholder 6"/>
          <p:cNvSpPr>
            <a:spLocks noGrp="1"/>
          </p:cNvSpPr>
          <p:nvPr>
            <p:ph type="ftr" sz="quarter" idx="11"/>
          </p:nvPr>
        </p:nvSpPr>
        <p:spPr/>
        <p:txBody>
          <a:bodyPr/>
          <a:lstStyle/>
          <a:p>
            <a:r>
              <a:rPr lang="el-GR" sz="1400" dirty="0" smtClean="0">
                <a:solidFill>
                  <a:schemeClr val="tx1"/>
                </a:solidFill>
              </a:rPr>
              <a:t>«Η βαρύτητα» </a:t>
            </a:r>
            <a:endParaRPr lang="el-GR" sz="1400" dirty="0">
              <a:solidFill>
                <a:schemeClr val="tx1"/>
              </a:solidFill>
            </a:endParaRPr>
          </a:p>
        </p:txBody>
      </p:sp>
      <p:sp>
        <p:nvSpPr>
          <p:cNvPr id="8" name="Slide Number Placeholder 7"/>
          <p:cNvSpPr>
            <a:spLocks noGrp="1"/>
          </p:cNvSpPr>
          <p:nvPr>
            <p:ph type="sldNum" sz="quarter" idx="12"/>
          </p:nvPr>
        </p:nvSpPr>
        <p:spPr/>
        <p:txBody>
          <a:bodyPr/>
          <a:lstStyle/>
          <a:p>
            <a:fld id="{869209F5-E4A5-4A74-955E-6A1860FBD682}" type="slidenum">
              <a:rPr lang="el-GR" smtClean="0">
                <a:solidFill>
                  <a:schemeClr val="tx1"/>
                </a:solidFill>
              </a:rPr>
              <a:t>6</a:t>
            </a:fld>
            <a:endParaRPr lang="el-GR" dirty="0">
              <a:solidFill>
                <a:schemeClr val="tx1"/>
              </a:solidFill>
            </a:endParaRPr>
          </a:p>
        </p:txBody>
      </p:sp>
      <p:pic>
        <p:nvPicPr>
          <p:cNvPr id="1029" name="Picture 5" descr="C:\Users\User\AppData\Local\Microsoft\Windows\INetCache\IE\7KT1JMQB\uowm-logo[1].png"/>
          <p:cNvPicPr>
            <a:picLocks noChangeAspect="1" noChangeArrowheads="1"/>
          </p:cNvPicPr>
          <p:nvPr/>
        </p:nvPicPr>
        <p:blipFill>
          <a:blip r:embed="rId4"/>
          <a:srcRect/>
          <a:stretch>
            <a:fillRect/>
          </a:stretch>
        </p:blipFill>
        <p:spPr bwMode="auto">
          <a:xfrm>
            <a:off x="0" y="0"/>
            <a:ext cx="1214414" cy="1245957"/>
          </a:xfrm>
          <a:prstGeom prst="rect">
            <a:avLst/>
          </a:prstGeom>
          <a:noFill/>
        </p:spPr>
      </p:pic>
      <p:pic>
        <p:nvPicPr>
          <p:cNvPr id="2056" name="Picture 8" descr="C:\Users\User\AppData\Local\Microsoft\Windows\INetCache\IE\H4V7NX25\original_smiley_face[1].png"/>
          <p:cNvPicPr>
            <a:picLocks noChangeAspect="1" noChangeArrowheads="1"/>
          </p:cNvPicPr>
          <p:nvPr/>
        </p:nvPicPr>
        <p:blipFill>
          <a:blip r:embed="rId5"/>
          <a:srcRect/>
          <a:stretch>
            <a:fillRect/>
          </a:stretch>
        </p:blipFill>
        <p:spPr bwMode="auto">
          <a:xfrm>
            <a:off x="6357950" y="2428868"/>
            <a:ext cx="2571768" cy="2928958"/>
          </a:xfrm>
          <a:prstGeom prst="rect">
            <a:avLst/>
          </a:prstGeom>
          <a:noFill/>
        </p:spPr>
      </p:pic>
      <p:pic>
        <p:nvPicPr>
          <p:cNvPr id="25" name="Picture 24" descr="images.png"/>
          <p:cNvPicPr>
            <a:picLocks noChangeAspect="1"/>
          </p:cNvPicPr>
          <p:nvPr/>
        </p:nvPicPr>
        <p:blipFill>
          <a:blip r:embed="rId6"/>
          <a:stretch>
            <a:fillRect/>
          </a:stretch>
        </p:blipFill>
        <p:spPr>
          <a:xfrm>
            <a:off x="1571604" y="2571744"/>
            <a:ext cx="4674154" cy="2675442"/>
          </a:xfrm>
          <a:prstGeom prst="rect">
            <a:avLst/>
          </a:prstGeom>
        </p:spPr>
      </p:pic>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Words>348</Words>
  <Application>Microsoft Office PowerPoint</Application>
  <PresentationFormat>On-screen Show (4:3)</PresentationFormat>
  <Paragraphs>46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«Παιδαγωγικό Τμήμα Δημοτικής Εκπαίδευσης»  Παρουσίαση της Βαρύτητας </vt:lpstr>
      <vt:lpstr>«Παιδαγωγικό Τμήμα Δημοτικής Εκπαίδευσης»  Η ΒΑΡΥΤΗΤΑ</vt:lpstr>
      <vt:lpstr>«Παιδαγωγικό Τμήμα Δημοτικής Εκπαίδευσης»                   Ποιός ανακάλυψε την βαρύτητα;</vt:lpstr>
      <vt:lpstr>«Παιδαγωγικό Τμήμα Δημοτικής Εκπαίδευσης»        Πως μας επηρεάζει η Βαρύτητα; </vt:lpstr>
      <vt:lpstr>«Παιδαγωγικό Τμήμα Δημοτικής Εκπαίδευσης»  Η Βαρύτητα στη σελήνη </vt:lpstr>
      <vt:lpstr>«Παιδαγωγικό Τμήμα Δημοτικής Εκπαίδευσης»  ΕΠΙΛΟΓΟΣ </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«Παιδαγωγικό Τμήμα Δημοτικής Εκπαίδευσης»    Παρουσίαση της Βαρύτητας</dc:title>
  <dc:creator>User</dc:creator>
  <cp:lastModifiedBy>User</cp:lastModifiedBy>
  <cp:revision>4</cp:revision>
  <dcterms:created xsi:type="dcterms:W3CDTF">2018-04-24T21:01:09Z</dcterms:created>
  <dcterms:modified xsi:type="dcterms:W3CDTF">2018-04-24T22:26:35Z</dcterms:modified>
</cp:coreProperties>
</file>